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5" r:id="rId1"/>
  </p:sldMasterIdLst>
  <p:notesMasterIdLst>
    <p:notesMasterId r:id="rId23"/>
  </p:notesMasterIdLst>
  <p:sldIdLst>
    <p:sldId id="256" r:id="rId2"/>
    <p:sldId id="276" r:id="rId3"/>
    <p:sldId id="277" r:id="rId4"/>
    <p:sldId id="279" r:id="rId5"/>
    <p:sldId id="280" r:id="rId6"/>
    <p:sldId id="283" r:id="rId7"/>
    <p:sldId id="264" r:id="rId8"/>
    <p:sldId id="265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73" r:id="rId18"/>
    <p:sldId id="292" r:id="rId19"/>
    <p:sldId id="293" r:id="rId20"/>
    <p:sldId id="295" r:id="rId21"/>
    <p:sldId id="29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6450"/>
  </p:normalViewPr>
  <p:slideViewPr>
    <p:cSldViewPr snapToGrid="0" snapToObjects="1">
      <p:cViewPr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DB973-BB84-EA46-9B9D-C4749A154C78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5C854-B2A6-2A44-AE27-2F8FCB71F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45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Abolishes the trough of the negative RPE </a:t>
            </a:r>
          </a:p>
          <a:p>
            <a:r>
              <a:rPr lang="en-US" dirty="0" err="1"/>
              <a:t>Basline</a:t>
            </a:r>
            <a:r>
              <a:rPr lang="en-US" dirty="0"/>
              <a:t> shift in RPE signaling , negative RP does not reach lower threshold necessary for learning </a:t>
            </a:r>
          </a:p>
          <a:p>
            <a:r>
              <a:rPr lang="en-US" dirty="0"/>
              <a:t>Combination of both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3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66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Abolishes the trough of the negative RPE </a:t>
            </a:r>
          </a:p>
          <a:p>
            <a:r>
              <a:rPr lang="en-US" dirty="0" err="1"/>
              <a:t>Basline</a:t>
            </a:r>
            <a:r>
              <a:rPr lang="en-US" dirty="0"/>
              <a:t> shift in RPE signaling , negative RP does not reach lower threshold necessary for learning </a:t>
            </a:r>
          </a:p>
          <a:p>
            <a:r>
              <a:rPr lang="en-US" dirty="0"/>
              <a:t>Combination of both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38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21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3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2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8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7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Interestingly, win stay and lose stay behaviour were both closer to 50% in this manipulation </a:t>
            </a:r>
          </a:p>
          <a:p>
            <a:r>
              <a:rPr lang="en-US" dirty="0"/>
              <a:t>This suggests that negative processing of the RPE caused by an absent reward where there was supposed to be reward was not incorporated into decision making policy – similar to random choice behaviour </a:t>
            </a:r>
          </a:p>
          <a:p>
            <a:r>
              <a:rPr lang="en-US" dirty="0"/>
              <a:t>Both options were considered good, and so decision making reflected that equalized valuation of both ports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3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transfection procedure was not </a:t>
            </a:r>
            <a:r>
              <a:rPr lang="en-US" dirty="0" err="1"/>
              <a:t>TH:Cre</a:t>
            </a:r>
            <a:r>
              <a:rPr lang="en-US" dirty="0"/>
              <a:t>, non specific</a:t>
            </a:r>
          </a:p>
          <a:p>
            <a:r>
              <a:rPr lang="en-US" dirty="0"/>
              <a:t>These tests were done to confirm the nature of the neurons involved as </a:t>
            </a:r>
            <a:r>
              <a:rPr lang="en-US" dirty="0" err="1"/>
              <a:t>DAergic</a:t>
            </a:r>
            <a:r>
              <a:rPr lang="en-US" dirty="0"/>
              <a:t> </a:t>
            </a:r>
          </a:p>
          <a:p>
            <a:r>
              <a:rPr lang="en-US" dirty="0"/>
              <a:t>Retrograde virus to infect pathways from NAC or </a:t>
            </a:r>
            <a:r>
              <a:rPr lang="en-US" dirty="0" err="1"/>
              <a:t>mPFC</a:t>
            </a:r>
            <a:r>
              <a:rPr lang="en-US" dirty="0"/>
              <a:t> to the VTA specifically </a:t>
            </a:r>
          </a:p>
          <a:p>
            <a:r>
              <a:rPr lang="en-US" dirty="0"/>
              <a:t>DREADD and cherry fluorescence delivered for later histology</a:t>
            </a:r>
          </a:p>
          <a:p>
            <a:r>
              <a:rPr lang="en-US" dirty="0"/>
              <a:t>80% of transfected neurons in </a:t>
            </a:r>
            <a:r>
              <a:rPr lang="en-US" dirty="0" err="1"/>
              <a:t>mesoaccumbens</a:t>
            </a:r>
            <a:r>
              <a:rPr lang="en-US" dirty="0"/>
              <a:t> </a:t>
            </a:r>
          </a:p>
          <a:p>
            <a:r>
              <a:rPr lang="en-US" dirty="0"/>
              <a:t>72% of transfected neurons in </a:t>
            </a:r>
            <a:r>
              <a:rPr lang="en-US" dirty="0" err="1"/>
              <a:t>mesocortical</a:t>
            </a:r>
            <a:r>
              <a:rPr lang="en-US" dirty="0"/>
              <a:t> </a:t>
            </a:r>
          </a:p>
          <a:p>
            <a:r>
              <a:rPr lang="en-US" dirty="0"/>
              <a:t> ^^ above were positive for Tyrosine hydroxylase, an enzyme that makes L-Dopa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06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in lose stay or decrease in win stay behaviour does not reflect poor choice behaviour </a:t>
            </a:r>
          </a:p>
          <a:p>
            <a:r>
              <a:rPr lang="en-US" dirty="0"/>
              <a:t>This is because lose stay behaviour may give the same amount of sucrose as. A shift to the safe lever depending on the odds in the trial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50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Decreased risky lever choice in the first block and increased risky lever choice in the last block resulting in significant reduction of slope of discounting curve</a:t>
            </a:r>
          </a:p>
          <a:p>
            <a:r>
              <a:rPr lang="en-US" dirty="0"/>
              <a:t>Second block notably has the same reward yield according with availability </a:t>
            </a:r>
          </a:p>
          <a:p>
            <a:r>
              <a:rPr lang="en-US" dirty="0"/>
              <a:t>No effect on win stay behaviour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5C854-B2A6-2A44-AE27-2F8FCB71FD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1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22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2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3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1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3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50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00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5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16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07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7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5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06FC22-E48C-DB43-8239-527D952C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68" y="1886672"/>
            <a:ext cx="8923276" cy="1967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E91E1-A50C-C542-A748-227E37644DFD}"/>
              </a:ext>
            </a:extLst>
          </p:cNvPr>
          <p:cNvSpPr txBox="1"/>
          <p:nvPr/>
        </p:nvSpPr>
        <p:spPr>
          <a:xfrm>
            <a:off x="2836381" y="4340506"/>
            <a:ext cx="6483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Jessica Chan		July 6, 2018			Britt 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BBD70-6604-8B47-971C-8981F058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43515"/>
            <a:ext cx="12192000" cy="13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1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A10BF17-B097-7744-B999-1A63A589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256" y="2061210"/>
            <a:ext cx="7408744" cy="194109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6B8E84-9129-A44A-9647-0C8DAC46E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596" y="3998870"/>
            <a:ext cx="7452866" cy="1722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8AB6C7-6668-9D48-8D70-E9E9263E592C}"/>
              </a:ext>
            </a:extLst>
          </p:cNvPr>
          <p:cNvSpPr txBox="1"/>
          <p:nvPr/>
        </p:nvSpPr>
        <p:spPr>
          <a:xfrm>
            <a:off x="381001" y="376238"/>
            <a:ext cx="4241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Results: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Mesoaccumbens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activation: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Significant reduction of slope of discounting curve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Significant increase in lose-stay behaviour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Mesocortical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activation: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Increase in risky lever presses in second block only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Second block has equal yield probability ; 1/3 chances for 3 pellets and 1/1 chances for 1 pellet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Significant increase in lose-stay behaviour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83FE5D-CBD7-1741-94D1-D62573CDCED8}"/>
              </a:ext>
            </a:extLst>
          </p:cNvPr>
          <p:cNvSpPr txBox="1"/>
          <p:nvPr/>
        </p:nvSpPr>
        <p:spPr>
          <a:xfrm>
            <a:off x="4983163" y="625901"/>
            <a:ext cx="6880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This suggests the rats were unable to adapt declining outcome of the risky lever with </a:t>
            </a:r>
            <a:r>
              <a:rPr lang="en-US" dirty="0" err="1">
                <a:solidFill>
                  <a:schemeClr val="tx2"/>
                </a:solidFill>
                <a:latin typeface="+mj-lt"/>
              </a:rPr>
              <a:t>mesoaccumbens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Reduced choice of the risky lever in the first round may suggest a deficit in determining the safe lever as a loss relative to the risky lever 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272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C2667-BFC0-E14C-9BEE-5153AFB0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24" y="439324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Negative RPE confirmation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F56C-DCAD-ED41-BCED-49ACD8C8D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173" y="1132586"/>
            <a:ext cx="9063929" cy="38027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Same task with increasing probabilities instead of decreasing at the risky lever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Testing to see if positive RPE processing may be affected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No major change in risky lever choice between blocks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Observed higher preference for the risky lever despite lower probability of reward in first block, likely due to reduced ability to devalue the outcome of the risky lever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Activation of both pathways caused no significant changes in behaviour relative to controls ; </a:t>
            </a:r>
            <a:r>
              <a:rPr lang="en-US" sz="1600" b="1" dirty="0">
                <a:latin typeface="+mj-lt"/>
              </a:rPr>
              <a:t>no change in ability to process and adapt to positive RPEs</a:t>
            </a:r>
            <a:endParaRPr lang="en-US" sz="1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58BD17-D3C2-A244-8DC7-2C76CB71E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3" r="-3" b="-3"/>
          <a:stretch/>
        </p:blipFill>
        <p:spPr>
          <a:xfrm>
            <a:off x="2150228" y="3829630"/>
            <a:ext cx="9627821" cy="274453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19152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D5BD955-483B-D44C-B4EC-27265D18104E}"/>
              </a:ext>
            </a:extLst>
          </p:cNvPr>
          <p:cNvSpPr txBox="1"/>
          <p:nvPr/>
        </p:nvSpPr>
        <p:spPr>
          <a:xfrm>
            <a:off x="2969208" y="350556"/>
            <a:ext cx="62850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Punishment insensitivity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3919733-2138-774B-B16E-1AFBE3A13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1" y="2847373"/>
            <a:ext cx="4695599" cy="2894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61DFA-6290-A84E-AA2E-5559B5C9A5BE}"/>
              </a:ext>
            </a:extLst>
          </p:cNvPr>
          <p:cNvSpPr txBox="1"/>
          <p:nvPr/>
        </p:nvSpPr>
        <p:spPr>
          <a:xfrm>
            <a:off x="4916228" y="914793"/>
            <a:ext cx="706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Mesoaccumbens</a:t>
            </a:r>
            <a:r>
              <a:rPr lang="en-US" dirty="0">
                <a:latin typeface="+mj-lt"/>
              </a:rPr>
              <a:t> activity abolished reduction in responses induced by punishment ; took as many rewards as non punishment conditions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Expected decrease in sucrose consumption persisted with sham control groups as well as with </a:t>
            </a:r>
            <a:r>
              <a:rPr lang="en-US" dirty="0" err="1">
                <a:latin typeface="+mj-lt"/>
              </a:rPr>
              <a:t>mesocortical</a:t>
            </a:r>
            <a:r>
              <a:rPr lang="en-US" dirty="0">
                <a:latin typeface="+mj-lt"/>
              </a:rPr>
              <a:t> activation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Suggests a pathway specific effect of punishment insensitivity likely caused by impaired ability to learn reduced value from negative RPEs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0F58689-F7E4-614E-861B-77F3D9DF7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389" y="3478481"/>
            <a:ext cx="6057418" cy="3389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F93FD5-82EF-5040-914B-E86BA42EF692}"/>
              </a:ext>
            </a:extLst>
          </p:cNvPr>
          <p:cNvSpPr txBox="1"/>
          <p:nvPr/>
        </p:nvSpPr>
        <p:spPr>
          <a:xfrm>
            <a:off x="598488" y="923302"/>
            <a:ext cx="3571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Novel punishment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Reward taking was paired with inescapable foot shock with increasing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Task meant to devalue reward by pairing with aversive stimuli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30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88480A-C594-2343-A4CF-85596233D460}"/>
              </a:ext>
            </a:extLst>
          </p:cNvPr>
          <p:cNvSpPr txBox="1"/>
          <p:nvPr/>
        </p:nvSpPr>
        <p:spPr>
          <a:xfrm>
            <a:off x="2100806" y="1307941"/>
            <a:ext cx="7963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Interim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EEB73-1F59-D642-AEB2-482FEF819901}"/>
              </a:ext>
            </a:extLst>
          </p:cNvPr>
          <p:cNvSpPr txBox="1"/>
          <p:nvPr/>
        </p:nvSpPr>
        <p:spPr>
          <a:xfrm>
            <a:off x="1921398" y="2060292"/>
            <a:ext cx="82527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Dopamine neuron overactivity causes attenuated ability to process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negative RPEs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and update value based decision making policies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i="1" dirty="0">
                <a:solidFill>
                  <a:schemeClr val="bg1"/>
                </a:solidFill>
                <a:latin typeface="+mj-lt"/>
              </a:rPr>
              <a:t>Ability to adapt to decreasing reward probability significantly diminished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i="1" dirty="0">
                <a:solidFill>
                  <a:schemeClr val="bg1"/>
                </a:solidFill>
                <a:latin typeface="+mj-lt"/>
              </a:rPr>
              <a:t>Punishment sensitivity is robustly diminished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Processing of positive RPE is not affected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latin typeface="+mj-lt"/>
              </a:rPr>
              <a:t>Ability to adapt to increasing reward unaffected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This effect is primarily mediated by DA neurons of the VTA-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NAc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pathway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119EA-3E5A-9744-86E1-3A472062332A}"/>
              </a:ext>
            </a:extLst>
          </p:cNvPr>
          <p:cNvSpPr txBox="1"/>
          <p:nvPr/>
        </p:nvSpPr>
        <p:spPr>
          <a:xfrm>
            <a:off x="1678331" y="5786706"/>
            <a:ext cx="8808335" cy="369332"/>
          </a:xfrm>
          <a:prstGeom prst="rect">
            <a:avLst/>
          </a:prstGeom>
          <a:solidFill>
            <a:srgbClr val="DADADA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is the underlying mechanism of the deficit?</a:t>
            </a:r>
          </a:p>
        </p:txBody>
      </p:sp>
    </p:spTree>
    <p:extLst>
      <p:ext uri="{BB962C8B-B14F-4D97-AF65-F5344CB8AC3E}">
        <p14:creationId xmlns:p14="http://schemas.microsoft.com/office/powerpoint/2010/main" val="249504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8E6FBA34-A511-45C9-9400-D43691840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0DCDF-4C19-4740-BC63-5236E014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86" y="90317"/>
            <a:ext cx="4505404" cy="795188"/>
          </a:xfrm>
        </p:spPr>
        <p:txBody>
          <a:bodyPr vert="horz" lIns="228600" tIns="228600" rIns="228600" bIns="0" rtlCol="0" anchor="ctr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Proposed Hypotheses</a:t>
            </a:r>
          </a:p>
        </p:txBody>
      </p:sp>
      <p:sp>
        <p:nvSpPr>
          <p:cNvPr id="153" name="Isosceles Triangle 152">
            <a:extLst>
              <a:ext uri="{FF2B5EF4-FFF2-40B4-BE49-F238E27FC236}">
                <a16:creationId xmlns:a16="http://schemas.microsoft.com/office/drawing/2014/main" id="{40C5072C-0DD1-4654-8AD1-AE39A61E5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09289" y="3342776"/>
            <a:ext cx="200040" cy="1724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45" name="Content Placeholder 10">
            <a:extLst>
              <a:ext uri="{FF2B5EF4-FFF2-40B4-BE49-F238E27FC236}">
                <a16:creationId xmlns:a16="http://schemas.microsoft.com/office/drawing/2014/main" id="{227CE269-3F25-B24F-BB8F-5E1AA57B0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57" y="2713553"/>
            <a:ext cx="11639471" cy="4171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A79C4-4E20-CF40-A21E-AC42C4848E00}"/>
              </a:ext>
            </a:extLst>
          </p:cNvPr>
          <p:cNvSpPr txBox="1"/>
          <p:nvPr/>
        </p:nvSpPr>
        <p:spPr>
          <a:xfrm>
            <a:off x="670451" y="844309"/>
            <a:ext cx="11206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Hyperactivity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mesoaccumbens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 neurons leads to impaired encoding of negative RPE troughs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Hyperactivity shifts baseline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 levels, preventing negative RPEs from exceeding the usual threshold needed for learning to occur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Combination of both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B85F5-1ACF-4E4C-8137-4C2E29AD7707}"/>
              </a:ext>
            </a:extLst>
          </p:cNvPr>
          <p:cNvSpPr txBox="1"/>
          <p:nvPr/>
        </p:nvSpPr>
        <p:spPr>
          <a:xfrm>
            <a:off x="3333509" y="3981050"/>
            <a:ext cx="451413" cy="382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1.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7A91311-62E2-7149-B203-2E221295C937}"/>
              </a:ext>
            </a:extLst>
          </p:cNvPr>
          <p:cNvSpPr txBox="1"/>
          <p:nvPr/>
        </p:nvSpPr>
        <p:spPr>
          <a:xfrm>
            <a:off x="7710444" y="3980087"/>
            <a:ext cx="451413" cy="382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E2EC56D-CEA7-554E-9620-88B7E221AE5E}"/>
              </a:ext>
            </a:extLst>
          </p:cNvPr>
          <p:cNvSpPr txBox="1"/>
          <p:nvPr/>
        </p:nvSpPr>
        <p:spPr>
          <a:xfrm>
            <a:off x="5570717" y="3980087"/>
            <a:ext cx="451413" cy="382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8963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8B7113-F260-A943-A38B-BFAFC9141D37}"/>
              </a:ext>
            </a:extLst>
          </p:cNvPr>
          <p:cNvSpPr txBox="1"/>
          <p:nvPr/>
        </p:nvSpPr>
        <p:spPr>
          <a:xfrm>
            <a:off x="351234" y="535452"/>
            <a:ext cx="11150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Negative RPE encoding is not affected  //  Baseline DA elevation observed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0E661-70C5-0F48-AEB7-61F881D0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8" r="5745" b="5171"/>
          <a:stretch/>
        </p:blipFill>
        <p:spPr>
          <a:xfrm>
            <a:off x="351235" y="3513414"/>
            <a:ext cx="4306092" cy="210958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5A86DFB-CD7E-2247-AE13-1A10AEE323CF}"/>
              </a:ext>
            </a:extLst>
          </p:cNvPr>
          <p:cNvSpPr txBox="1"/>
          <p:nvPr/>
        </p:nvSpPr>
        <p:spPr>
          <a:xfrm>
            <a:off x="391956" y="1246193"/>
            <a:ext cx="42680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Animals co-injected with DREADD and GCaMP then tested in reversal learning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 vivo recording of VTA neurons shows no significant difference in RPE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RPE encoding is not impaired by hyperdopaminergic states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B508FF-16E2-BA4A-A52E-9357768BA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8"/>
          <a:stretch/>
        </p:blipFill>
        <p:spPr>
          <a:xfrm>
            <a:off x="7685818" y="3532287"/>
            <a:ext cx="4556622" cy="221729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8B938F-0F6D-1647-B31D-507D1DBEFA04}"/>
              </a:ext>
            </a:extLst>
          </p:cNvPr>
          <p:cNvSpPr txBox="1"/>
          <p:nvPr/>
        </p:nvSpPr>
        <p:spPr>
          <a:xfrm>
            <a:off x="5023413" y="1114425"/>
            <a:ext cx="6771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Microdialysis</a:t>
            </a:r>
            <a:r>
              <a:rPr lang="en-US" dirty="0">
                <a:latin typeface="+mj-lt"/>
              </a:rPr>
              <a:t> used to measure extracellular concentrations of DA and its metabolites in the </a:t>
            </a:r>
            <a:r>
              <a:rPr lang="en-US" dirty="0" err="1">
                <a:latin typeface="+mj-lt"/>
              </a:rPr>
              <a:t>NAc</a:t>
            </a:r>
            <a:r>
              <a:rPr lang="en-US" dirty="0">
                <a:latin typeface="+mj-lt"/>
              </a:rPr>
              <a:t> after </a:t>
            </a:r>
            <a:r>
              <a:rPr lang="en-US" dirty="0" err="1">
                <a:latin typeface="+mj-lt"/>
              </a:rPr>
              <a:t>chemogenetic</a:t>
            </a:r>
            <a:r>
              <a:rPr lang="en-US" dirty="0">
                <a:latin typeface="+mj-lt"/>
              </a:rPr>
              <a:t> stimulation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NAc</a:t>
            </a:r>
            <a:r>
              <a:rPr lang="en-US" dirty="0">
                <a:latin typeface="+mj-lt"/>
              </a:rPr>
              <a:t> levels of DA and metabolites were elevated after 1 h of CNO injection compared to controls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Suggests that elevated tonic levels of DA in the </a:t>
            </a:r>
            <a:r>
              <a:rPr lang="en-US" dirty="0" err="1">
                <a:latin typeface="+mj-lt"/>
              </a:rPr>
              <a:t>NAc</a:t>
            </a:r>
            <a:r>
              <a:rPr lang="en-US" dirty="0">
                <a:latin typeface="+mj-lt"/>
              </a:rPr>
              <a:t> lead to impairments in negative RPE processing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AAC085-7B9D-7D42-BC45-4CFEDD715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16"/>
          <a:stretch/>
        </p:blipFill>
        <p:spPr>
          <a:xfrm>
            <a:off x="4811070" y="4245493"/>
            <a:ext cx="3112668" cy="14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1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80DCDF-4C19-4740-BC63-5236E014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86" y="90317"/>
            <a:ext cx="4505404" cy="795188"/>
          </a:xfrm>
        </p:spPr>
        <p:txBody>
          <a:bodyPr vert="horz" lIns="228600" tIns="228600" rIns="228600" bIns="0" rtlCol="0" anchor="ctr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Proposed Hypotheses</a:t>
            </a:r>
          </a:p>
        </p:txBody>
      </p:sp>
      <p:pic>
        <p:nvPicPr>
          <p:cNvPr id="145" name="Content Placeholder 10">
            <a:extLst>
              <a:ext uri="{FF2B5EF4-FFF2-40B4-BE49-F238E27FC236}">
                <a16:creationId xmlns:a16="http://schemas.microsoft.com/office/drawing/2014/main" id="{227CE269-3F25-B24F-BB8F-5E1AA57B0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57" y="2713553"/>
            <a:ext cx="11639471" cy="4171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A79C4-4E20-CF40-A21E-AC42C4848E00}"/>
              </a:ext>
            </a:extLst>
          </p:cNvPr>
          <p:cNvSpPr txBox="1"/>
          <p:nvPr/>
        </p:nvSpPr>
        <p:spPr>
          <a:xfrm>
            <a:off x="670451" y="844309"/>
            <a:ext cx="11206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trike="sngStrik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Hyperactivity </a:t>
            </a:r>
            <a:r>
              <a:rPr lang="en-US" strike="sngStrik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mesoaccumbens</a:t>
            </a:r>
            <a:r>
              <a:rPr lang="en-US" strike="sngStrik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 neurons leads to impaired encoding of negative RPE troughs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Hyperactivity shifts baseline </a:t>
            </a:r>
            <a:r>
              <a:rPr lang="en-US" dirty="0" err="1">
                <a:solidFill>
                  <a:srgbClr val="00B050"/>
                </a:solidFill>
              </a:rPr>
              <a:t>NAc</a:t>
            </a:r>
            <a:r>
              <a:rPr lang="en-US" dirty="0">
                <a:solidFill>
                  <a:srgbClr val="00B050"/>
                </a:solidFill>
              </a:rPr>
              <a:t> DA levels, preventing negative RPEs from exceeding the usual threshold needed for learning to occur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trike="sngStrik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Combination of both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B85F5-1ACF-4E4C-8137-4C2E29AD7707}"/>
              </a:ext>
            </a:extLst>
          </p:cNvPr>
          <p:cNvSpPr txBox="1"/>
          <p:nvPr/>
        </p:nvSpPr>
        <p:spPr>
          <a:xfrm>
            <a:off x="3333509" y="3981050"/>
            <a:ext cx="451413" cy="382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1.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7A91311-62E2-7149-B203-2E221295C937}"/>
              </a:ext>
            </a:extLst>
          </p:cNvPr>
          <p:cNvSpPr txBox="1"/>
          <p:nvPr/>
        </p:nvSpPr>
        <p:spPr>
          <a:xfrm>
            <a:off x="7710444" y="3980087"/>
            <a:ext cx="451413" cy="382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E2EC56D-CEA7-554E-9620-88B7E221AE5E}"/>
              </a:ext>
            </a:extLst>
          </p:cNvPr>
          <p:cNvSpPr txBox="1"/>
          <p:nvPr/>
        </p:nvSpPr>
        <p:spPr>
          <a:xfrm>
            <a:off x="5570717" y="3980087"/>
            <a:ext cx="451413" cy="382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15428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F6A5B50-E0D9-4D15-9263-30F3A5D17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07127FB-E13A-4A11-9C04-42F292EC6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7082904-8D4E-49CD-86E6-315A52A01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8C749C0-2B75-49F8-9C06-CFDE03E75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1C23F77-28FD-4E66-99B3-5D0AA56D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D6E8D0A-C251-4EFF-BC77-260905C31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98A3662-EFEB-41C1-8757-D87A9A0D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6A9501A-DA4E-458F-9695-D56456D1A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69E06B3E-52F9-4408-91ED-929EDD193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1DC16CF-8A72-43DD-9627-8DC10D7ED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0338C268-158D-4239-8757-F3F83EA5D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212B900-7F36-47C5-85D6-4850CF2B1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D770B02-0C2D-47F5-B9F9-4E6E4B9A5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9AABB9FD-D69F-44ED-9E2D-AB81EB7E9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18BC4F2-3D12-49E0-88B1-D8A02AE37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8855281-FB7D-47CA-B7C1-B189B205A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CA8BE106-EAA7-47BD-BA46-AEEAA5466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9D27EC94-6277-4F7F-B6B4-C0802D188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36B5E29-8BAE-40DD-B11E-05CBE9C72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C42FFF6D-4302-41B7-AE4C-30D193954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2976582E-0954-4513-A44F-042B316EC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C38B8BA8-97A4-45CD-ADDC-567C3DB54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5C0717-87F6-42AC-A435-7B1D643BA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02AC5C-CEBA-4968-A829-3F1EEDCCF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E16E45FC-1614-41EA-9012-4FE0307C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33AF14F-0808-4EC6-894C-34E7ACB0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AEC8720-9F9E-4991-A56C-3C877628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C9D3DE-EE5E-47CA-87FC-CBFE12111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15F78302-DF59-42A7-93A8-13DB2AE5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BF00806F-B6DC-4958-9FB6-5BFB98A3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B3D04FA-035E-4EA1-8FD8-645822B37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073C624-0F5E-4EF7-A516-22F668EC4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855D3D35-FA65-4EAD-8BBA-3572F92C9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AAD3EAC0-9C71-461C-9DF2-9198CD378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8043B5E2-73A2-4F55-9C33-3F1203BE2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D206F3AA-5F82-497A-9377-4752C6CB8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3BDC3A29-240A-4A90-9EB1-C034BEECF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0BBB9EE2-DB8A-47E5-B035-568BF1BC8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71D6DE99-4D86-49C3-853F-B6CBC1EF7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E429F2E4-3CC9-4002-B225-4ED4E8542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91D64939-F442-4648-8508-C255BB010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FEC920D6-C72C-4AAF-9D4A-E3DB14CB1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FC186720-3B9A-49E3-925C-CD3117A1B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6A498171-D325-453C-AB63-2DD92B925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2C008D0D-10F4-4CA6-B1A7-367EFB1E5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AD021622-1CF4-47F2-9721-82558A06B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03C0B8F8-3E67-40CD-AF81-35783736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A6CA7BB0-C646-4235-93D7-E3D862519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E0CB8FBE-17E7-48A1-A248-385A6EC5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D703C27-FC5D-4D45-A79A-781E602E0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22">
            <a:extLst>
              <a:ext uri="{FF2B5EF4-FFF2-40B4-BE49-F238E27FC236}">
                <a16:creationId xmlns:a16="http://schemas.microsoft.com/office/drawing/2014/main" id="{2DCA3515-2ECA-4A04-92E6-BF19804EC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AEABE3-02E1-42CD-8375-3018E794A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0A817-5BCF-3846-9431-3DB9FDE0C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1145" y="1608931"/>
            <a:ext cx="5768442" cy="435208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  <a:latin typeface="+mj-lt"/>
              </a:rPr>
              <a:t>RPE recordings from the VTA showed similar deviations from baseline DA activity during reversal learning tasks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  <a:latin typeface="+mj-lt"/>
              </a:rPr>
              <a:t>Supported by </a:t>
            </a:r>
            <a:r>
              <a:rPr lang="en-US" dirty="0" err="1">
                <a:solidFill>
                  <a:srgbClr val="FFFFFE"/>
                </a:solidFill>
                <a:latin typeface="+mj-lt"/>
              </a:rPr>
              <a:t>microdialysis</a:t>
            </a:r>
            <a:r>
              <a:rPr lang="en-US" dirty="0">
                <a:solidFill>
                  <a:srgbClr val="FFFFFE"/>
                </a:solidFill>
                <a:latin typeface="+mj-lt"/>
              </a:rPr>
              <a:t> of the </a:t>
            </a:r>
            <a:r>
              <a:rPr lang="en-US" dirty="0" err="1">
                <a:solidFill>
                  <a:srgbClr val="FFFFFE"/>
                </a:solidFill>
                <a:latin typeface="+mj-lt"/>
              </a:rPr>
              <a:t>NAc</a:t>
            </a:r>
            <a:r>
              <a:rPr lang="en-US" dirty="0">
                <a:solidFill>
                  <a:srgbClr val="FFFFFE"/>
                </a:solidFill>
                <a:latin typeface="+mj-lt"/>
              </a:rPr>
              <a:t> that showed elevated concentrations of dopamine and its metabolites at baseline when </a:t>
            </a:r>
            <a:r>
              <a:rPr lang="en-US" dirty="0" err="1">
                <a:solidFill>
                  <a:srgbClr val="FFFFFE"/>
                </a:solidFill>
                <a:latin typeface="+mj-lt"/>
              </a:rPr>
              <a:t>chemogenetically</a:t>
            </a:r>
            <a:r>
              <a:rPr lang="en-US" dirty="0">
                <a:solidFill>
                  <a:srgbClr val="FFFFFE"/>
                </a:solidFill>
                <a:latin typeface="+mj-lt"/>
              </a:rPr>
              <a:t> manipulated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  <a:latin typeface="+mj-lt"/>
              </a:rPr>
              <a:t>Suggests negative RPE processing is mediated by DA receptors in the </a:t>
            </a:r>
            <a:r>
              <a:rPr lang="en-US" dirty="0" err="1">
                <a:solidFill>
                  <a:srgbClr val="FFFFFE"/>
                </a:solidFill>
                <a:latin typeface="+mj-lt"/>
              </a:rPr>
              <a:t>NAc</a:t>
            </a:r>
            <a:r>
              <a:rPr lang="en-US" dirty="0">
                <a:solidFill>
                  <a:srgbClr val="FFFFFE"/>
                </a:solidFill>
                <a:latin typeface="+mj-lt"/>
              </a:rPr>
              <a:t> that store a typical baseline and typical threshold RPEs must exceed for learning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E"/>
              </a:solidFill>
              <a:latin typeface="+mj-lt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BA39A47-44BB-497B-8222-8E441D8F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576014-0880-1144-996A-1A5C9A922D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76652" y="421838"/>
            <a:ext cx="3990545" cy="60234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BBD135-7CFE-B542-B34D-FFC03B7AD8B9}"/>
              </a:ext>
            </a:extLst>
          </p:cNvPr>
          <p:cNvSpPr txBox="1"/>
          <p:nvPr/>
        </p:nvSpPr>
        <p:spPr>
          <a:xfrm>
            <a:off x="1306513" y="1070228"/>
            <a:ext cx="47893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8987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88480A-C594-2343-A4CF-85596233D460}"/>
              </a:ext>
            </a:extLst>
          </p:cNvPr>
          <p:cNvSpPr txBox="1"/>
          <p:nvPr/>
        </p:nvSpPr>
        <p:spPr>
          <a:xfrm>
            <a:off x="2100806" y="1307941"/>
            <a:ext cx="7963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EEB73-1F59-D642-AEB2-482FEF819901}"/>
              </a:ext>
            </a:extLst>
          </p:cNvPr>
          <p:cNvSpPr txBox="1"/>
          <p:nvPr/>
        </p:nvSpPr>
        <p:spPr>
          <a:xfrm>
            <a:off x="1967697" y="2002419"/>
            <a:ext cx="842636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+mj-lt"/>
              </a:rPr>
              <a:t>Hyperactivation of the VTA leads to decision-making deficits by impairing negative feedback learning through overstimulation of </a:t>
            </a:r>
            <a:r>
              <a:rPr lang="en-US" sz="1500" dirty="0" err="1">
                <a:solidFill>
                  <a:schemeClr val="bg1"/>
                </a:solidFill>
                <a:latin typeface="+mj-lt"/>
              </a:rPr>
              <a:t>NAc</a:t>
            </a:r>
            <a:r>
              <a:rPr lang="en-US" sz="1500" dirty="0">
                <a:solidFill>
                  <a:schemeClr val="bg1"/>
                </a:solidFill>
                <a:latin typeface="+mj-lt"/>
              </a:rPr>
              <a:t> DA receptors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500" b="1" i="1" dirty="0">
                <a:solidFill>
                  <a:schemeClr val="bg1"/>
                </a:solidFill>
                <a:latin typeface="+mj-lt"/>
              </a:rPr>
              <a:t>Impaired reversal learning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500" b="1" i="1" dirty="0">
                <a:solidFill>
                  <a:schemeClr val="bg1"/>
                </a:solidFill>
                <a:latin typeface="+mj-lt"/>
              </a:rPr>
              <a:t>Diminished ability to adapt to decreasing reward probability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500" b="1" i="1" dirty="0">
                <a:solidFill>
                  <a:schemeClr val="bg1"/>
                </a:solidFill>
                <a:latin typeface="+mj-lt"/>
              </a:rPr>
              <a:t>Punishment sensitivity is robustly diminished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5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+mj-lt"/>
              </a:rPr>
              <a:t>This effect is primarily mediated by a  temporary shift in tonic DA levels in the </a:t>
            </a:r>
            <a:r>
              <a:rPr lang="en-US" sz="1500" dirty="0" err="1">
                <a:solidFill>
                  <a:schemeClr val="bg1"/>
                </a:solidFill>
                <a:latin typeface="+mj-lt"/>
              </a:rPr>
              <a:t>NAc</a:t>
            </a:r>
            <a:r>
              <a:rPr lang="en-US" sz="1500" dirty="0">
                <a:solidFill>
                  <a:schemeClr val="bg1"/>
                </a:solidFill>
                <a:latin typeface="+mj-lt"/>
              </a:rPr>
              <a:t> causing impaired processing of negative RPEs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+mj-lt"/>
              </a:rPr>
              <a:t>This results in attenuated ability to negatively asses risk and punishment during states of hyperdopaminergic tone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+mj-lt"/>
              </a:rPr>
              <a:t>It is speculated that hyperdopaminergic states in people are associated with reckless and overconfident behaviour, and this may be a neuronal mechanism behind the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119EA-3E5A-9744-86E1-3A472062332A}"/>
              </a:ext>
            </a:extLst>
          </p:cNvPr>
          <p:cNvSpPr txBox="1"/>
          <p:nvPr/>
        </p:nvSpPr>
        <p:spPr>
          <a:xfrm>
            <a:off x="1678331" y="5786706"/>
            <a:ext cx="8808335" cy="400110"/>
          </a:xfrm>
          <a:prstGeom prst="rect">
            <a:avLst/>
          </a:prstGeom>
          <a:solidFill>
            <a:srgbClr val="DADADA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55835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6EF22-4318-2541-87C2-259309116C66}"/>
              </a:ext>
            </a:extLst>
          </p:cNvPr>
          <p:cNvSpPr txBox="1"/>
          <p:nvPr/>
        </p:nvSpPr>
        <p:spPr>
          <a:xfrm>
            <a:off x="2673752" y="386640"/>
            <a:ext cx="7051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Discussion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E3813B-809B-5248-8CF5-973CE248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977" y="4770404"/>
            <a:ext cx="8025486" cy="21556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12BB104-B50C-F848-9A92-FAEE73C1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14" y="1719961"/>
            <a:ext cx="5280217" cy="210968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9562B24-E9FD-674F-9758-64A262294CF5}"/>
              </a:ext>
            </a:extLst>
          </p:cNvPr>
          <p:cNvSpPr txBox="1"/>
          <p:nvPr/>
        </p:nvSpPr>
        <p:spPr>
          <a:xfrm>
            <a:off x="2077933" y="3867663"/>
            <a:ext cx="9915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Mesoaccumbens</a:t>
            </a:r>
            <a:r>
              <a:rPr lang="en-US" dirty="0">
                <a:latin typeface="+mj-lt"/>
              </a:rPr>
              <a:t> activation caused increase in operant responding under a progressive ratio schedule, typically interpreted as increased motivation. Paper argues that it is actually due to attenuated ability to devalue lever relative to effort. Is this believable?</a:t>
            </a:r>
          </a:p>
          <a:p>
            <a:endParaRPr lang="en-US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40850F4-F0C1-074E-B16E-54445B703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667" y="1763940"/>
            <a:ext cx="3691682" cy="1970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35D31-8947-9547-985B-ECAAB1419E7F}"/>
              </a:ext>
            </a:extLst>
          </p:cNvPr>
          <p:cNvSpPr txBox="1"/>
          <p:nvPr/>
        </p:nvSpPr>
        <p:spPr>
          <a:xfrm>
            <a:off x="2123689" y="912935"/>
            <a:ext cx="9869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Why was lose-stay behaviour unaffected in reversal learning? Paper argues that modelling drug induced changes in lose-stay behaviour along the ⍺-loss axis shows a smaller change in slope of increase in comparison to significant change in slope of decreasing win-stay behaviour.</a:t>
            </a:r>
          </a:p>
        </p:txBody>
      </p:sp>
    </p:spTree>
    <p:extLst>
      <p:ext uri="{BB962C8B-B14F-4D97-AF65-F5344CB8AC3E}">
        <p14:creationId xmlns:p14="http://schemas.microsoft.com/office/powerpoint/2010/main" val="3058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C8720-9F9E-4991-A56C-3C877628D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C9D3DE-EE5E-47CA-87FC-CBFE12111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5F78302-DF59-42A7-93A8-13DB2AE5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00806F-B6DC-4958-9FB6-5BFB98A3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B3D04FA-035E-4EA1-8FD8-645822B37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073C624-0F5E-4EF7-A516-22F668EC4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55D3D35-FA65-4EAD-8BBA-3572F92C9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AAD3EAC0-9C71-461C-9DF2-9198CD378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43B5E2-73A2-4F55-9C33-3F1203BE2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206F3AA-5F82-497A-9377-4752C6CB8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DC3A29-240A-4A90-9EB1-C034BEECF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BBB9EE2-DB8A-47E5-B035-568BF1BC8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1D6DE99-4D86-49C3-853F-B6CBC1EF7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429F2E4-3CC9-4002-B225-4ED4E8542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1D64939-F442-4648-8508-C255BB010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EC920D6-C72C-4AAF-9D4A-E3DB14CB1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C186720-3B9A-49E3-925C-CD3117A1B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6A498171-D325-453C-AB63-2DD92B925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C008D0D-10F4-4CA6-B1A7-367EFB1E5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AD021622-1CF4-47F2-9721-82558A06B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03C0B8F8-3E67-40CD-AF81-35783736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6CA7BB0-C646-4235-93D7-E3D862519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0CB8FBE-17E7-48A1-A248-385A6EC5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D703C27-FC5D-4D45-A79A-781E602E0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2DCA3515-2ECA-4A04-92E6-BF19804EC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AEABE3-02E1-42CD-8375-3018E794A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B1FEC-97F5-6345-80C2-49FAAA3A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53" y="785523"/>
            <a:ext cx="5767566" cy="1072378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+mn-lt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FE51-5650-E64B-AC11-EA7BB2D33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278" y="2180217"/>
            <a:ext cx="5798391" cy="36082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  <a:latin typeface="+mj-lt"/>
              </a:rPr>
              <a:t>Impaired decision making is observed in mental disorders that involve hyperdopaminergic states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  <a:latin typeface="+mj-lt"/>
              </a:rPr>
              <a:t>Some include: substance abuse, mania, and side effects of DA replacement therapy in Parkinson’s patients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  <a:latin typeface="+mj-lt"/>
              </a:rPr>
              <a:t>This paper focuses on dopaminergic pathways from the VTA to the </a:t>
            </a:r>
            <a:r>
              <a:rPr lang="en-US" dirty="0" err="1">
                <a:solidFill>
                  <a:srgbClr val="FFFFFE"/>
                </a:solidFill>
                <a:latin typeface="+mj-lt"/>
              </a:rPr>
              <a:t>NAc</a:t>
            </a:r>
            <a:r>
              <a:rPr lang="en-US" dirty="0">
                <a:solidFill>
                  <a:srgbClr val="FFFFFE"/>
                </a:solidFill>
                <a:latin typeface="+mj-lt"/>
              </a:rPr>
              <a:t> and </a:t>
            </a:r>
            <a:r>
              <a:rPr lang="en-US" dirty="0" err="1">
                <a:solidFill>
                  <a:srgbClr val="FFFFFE"/>
                </a:solidFill>
                <a:latin typeface="+mj-lt"/>
              </a:rPr>
              <a:t>mPFC</a:t>
            </a:r>
            <a:r>
              <a:rPr lang="en-US" dirty="0">
                <a:solidFill>
                  <a:srgbClr val="FFFFFE"/>
                </a:solidFill>
                <a:latin typeface="+mj-lt"/>
              </a:rPr>
              <a:t> ; </a:t>
            </a:r>
            <a:r>
              <a:rPr lang="en-US" dirty="0" err="1">
                <a:solidFill>
                  <a:srgbClr val="FFFFFE"/>
                </a:solidFill>
                <a:latin typeface="+mj-lt"/>
              </a:rPr>
              <a:t>mesoaccumbens</a:t>
            </a:r>
            <a:r>
              <a:rPr lang="en-US" dirty="0">
                <a:solidFill>
                  <a:srgbClr val="FFFFFE"/>
                </a:solidFill>
                <a:latin typeface="+mj-lt"/>
              </a:rPr>
              <a:t> and </a:t>
            </a:r>
            <a:r>
              <a:rPr lang="en-US" dirty="0" err="1">
                <a:solidFill>
                  <a:srgbClr val="FFFFFE"/>
                </a:solidFill>
                <a:latin typeface="+mj-lt"/>
              </a:rPr>
              <a:t>mesocortical</a:t>
            </a:r>
            <a:r>
              <a:rPr lang="en-US" dirty="0">
                <a:solidFill>
                  <a:srgbClr val="FFFFFE"/>
                </a:solidFill>
                <a:latin typeface="+mj-lt"/>
              </a:rPr>
              <a:t> pathway respectively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  <a:latin typeface="+mj-lt"/>
              </a:rPr>
              <a:t>DA responses from the VTA correlate with RPE theory, used in value based learning to update decision making policies</a:t>
            </a:r>
          </a:p>
          <a:p>
            <a:pPr marL="285750" indent="-28575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E"/>
              </a:solidFill>
              <a:latin typeface="+mj-lt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en-US" dirty="0">
              <a:solidFill>
                <a:srgbClr val="FFFFFE"/>
              </a:solidFill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BA39A47-44BB-497B-8222-8E441D8F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ED9D4924-766B-4203-96CD-E4A088CCC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1128" y="4085458"/>
            <a:ext cx="2639605" cy="26396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5E8544-EEF7-1D40-AC1F-5E869F098F9D}"/>
              </a:ext>
            </a:extLst>
          </p:cNvPr>
          <p:cNvSpPr txBox="1"/>
          <p:nvPr/>
        </p:nvSpPr>
        <p:spPr>
          <a:xfrm>
            <a:off x="7572838" y="1156461"/>
            <a:ext cx="43899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Hyperactivation of VTA neurons interferes with RPE processing and leads to impaired adaptation to reward value dynamics.</a:t>
            </a:r>
          </a:p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actually being attenuated, and what is the underlying mechanism?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766C4-7E8B-C445-8027-0ED0F8154227}"/>
              </a:ext>
            </a:extLst>
          </p:cNvPr>
          <p:cNvSpPr txBox="1"/>
          <p:nvPr/>
        </p:nvSpPr>
        <p:spPr>
          <a:xfrm>
            <a:off x="7964963" y="1095600"/>
            <a:ext cx="360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3468661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7553" y="1375241"/>
            <a:ext cx="17568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pic>
        <p:nvPicPr>
          <p:cNvPr id="61" name="Content Placeholder 4">
            <a:extLst>
              <a:ext uri="{FF2B5EF4-FFF2-40B4-BE49-F238E27FC236}">
                <a16:creationId xmlns:a16="http://schemas.microsoft.com/office/drawing/2014/main" id="{A91B3391-88CB-2244-8CAC-EE94C1A318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24519"/>
          <a:stretch/>
        </p:blipFill>
        <p:spPr>
          <a:xfrm>
            <a:off x="5779589" y="2788974"/>
            <a:ext cx="5840118" cy="2985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02A54A-98A9-E04F-B0E6-2F8B6F9D4AA2}"/>
              </a:ext>
            </a:extLst>
          </p:cNvPr>
          <p:cNvSpPr txBox="1"/>
          <p:nvPr/>
        </p:nvSpPr>
        <p:spPr>
          <a:xfrm>
            <a:off x="1252794" y="463879"/>
            <a:ext cx="696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8D454-6A0F-F543-9677-FC7BC7D11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589" y="577088"/>
            <a:ext cx="5840118" cy="2212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F5DD2-B087-CF42-AE35-EC6C2FF2728B}"/>
              </a:ext>
            </a:extLst>
          </p:cNvPr>
          <p:cNvSpPr txBox="1"/>
          <p:nvPr/>
        </p:nvSpPr>
        <p:spPr>
          <a:xfrm>
            <a:off x="1400537" y="1122744"/>
            <a:ext cx="437905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FR10 schedule: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DREADD activation of pathways had little to no effect on FR10 schedule behaviour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Observed modest increase in inactive lever presses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mesoaccumbens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Suggests that absolute reward value was not changed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7CE27B-F543-5646-90DC-7458D0C79CD9}"/>
              </a:ext>
            </a:extLst>
          </p:cNvPr>
          <p:cNvSpPr txBox="1"/>
          <p:nvPr/>
        </p:nvSpPr>
        <p:spPr>
          <a:xfrm>
            <a:off x="1400536" y="3697234"/>
            <a:ext cx="4369351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Extinction and devaluation: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Devaluation = pre-feeding with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Extinction session: no consequence in lever 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 effect of pathway activation in devaluation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Suggests responding remained goal directed and value of reward was not affected by activation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10F442-26DE-474B-AF2E-845B62570163}"/>
              </a:ext>
            </a:extLst>
          </p:cNvPr>
          <p:cNvSpPr txBox="1"/>
          <p:nvPr/>
        </p:nvSpPr>
        <p:spPr>
          <a:xfrm>
            <a:off x="6808788" y="5646254"/>
            <a:ext cx="19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Extinction session</a:t>
            </a:r>
          </a:p>
        </p:txBody>
      </p:sp>
    </p:spTree>
    <p:extLst>
      <p:ext uri="{BB962C8B-B14F-4D97-AF65-F5344CB8AC3E}">
        <p14:creationId xmlns:p14="http://schemas.microsoft.com/office/powerpoint/2010/main" val="376675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90206-10D0-6D49-AD16-A5357EAB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" y="4923676"/>
            <a:ext cx="12192000" cy="2060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8BDA9-BB97-ED4E-BB1E-93EBC0A7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597" y="2698291"/>
            <a:ext cx="5872522" cy="2491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1342F5-0C04-2542-A315-D845B2765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45" y="-42998"/>
            <a:ext cx="7212261" cy="3097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85BFD7-7B7D-1A44-AEC4-2F74B2BD37B8}"/>
              </a:ext>
            </a:extLst>
          </p:cNvPr>
          <p:cNvSpPr txBox="1"/>
          <p:nvPr/>
        </p:nvSpPr>
        <p:spPr>
          <a:xfrm>
            <a:off x="462987" y="1471926"/>
            <a:ext cx="433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Concentration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NAc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DA and metabolite over time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230E7-E3C8-1741-96DD-8D42A174A05B}"/>
              </a:ext>
            </a:extLst>
          </p:cNvPr>
          <p:cNvSpPr txBox="1"/>
          <p:nvPr/>
        </p:nvSpPr>
        <p:spPr>
          <a:xfrm>
            <a:off x="462987" y="3375770"/>
            <a:ext cx="6215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Structure and analysis of probabilistic discounting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Shows which levers are more beneficial in each reward probability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E3E576-5E2F-DD4A-945F-C7BD856C33CE}"/>
              </a:ext>
            </a:extLst>
          </p:cNvPr>
          <p:cNvCxnSpPr/>
          <p:nvPr/>
        </p:nvCxnSpPr>
        <p:spPr>
          <a:xfrm>
            <a:off x="266218" y="2698291"/>
            <a:ext cx="84263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B6CA63-11FA-7946-B931-AAA1373EFF1A}"/>
              </a:ext>
            </a:extLst>
          </p:cNvPr>
          <p:cNvSpPr txBox="1"/>
          <p:nvPr/>
        </p:nvSpPr>
        <p:spPr>
          <a:xfrm>
            <a:off x="462987" y="561711"/>
            <a:ext cx="32293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More extras</a:t>
            </a:r>
          </a:p>
        </p:txBody>
      </p:sp>
    </p:spTree>
    <p:extLst>
      <p:ext uri="{BB962C8B-B14F-4D97-AF65-F5344CB8AC3E}">
        <p14:creationId xmlns:p14="http://schemas.microsoft.com/office/powerpoint/2010/main" val="168937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E15EB-9CE7-E940-A1B8-9570DC6BC6BE}"/>
              </a:ext>
            </a:extLst>
          </p:cNvPr>
          <p:cNvSpPr/>
          <p:nvPr/>
        </p:nvSpPr>
        <p:spPr>
          <a:xfrm>
            <a:off x="2077934" y="4951242"/>
            <a:ext cx="7086703" cy="1579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085D4-B1E2-8847-92ED-421CDB88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886" y="174948"/>
            <a:ext cx="6960205" cy="7975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Finding a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behavioural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output 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2" name="Content Placeholder 9">
            <a:extLst>
              <a:ext uri="{FF2B5EF4-FFF2-40B4-BE49-F238E27FC236}">
                <a16:creationId xmlns:a16="http://schemas.microsoft.com/office/drawing/2014/main" id="{B0425244-6D3F-6644-9953-C602A20C7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3780"/>
          <a:stretch/>
        </p:blipFill>
        <p:spPr>
          <a:xfrm>
            <a:off x="9199118" y="9525"/>
            <a:ext cx="2346013" cy="3317313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383DB2-6958-9E4F-A8EA-6E3B60F75663}"/>
              </a:ext>
            </a:extLst>
          </p:cNvPr>
          <p:cNvSpPr txBox="1"/>
          <p:nvPr/>
        </p:nvSpPr>
        <p:spPr>
          <a:xfrm>
            <a:off x="2256977" y="982704"/>
            <a:ext cx="6665682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Reversal Learning Task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Illumination of 2 nose poke holes;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one active and one inactive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(randomized)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Active hole resulted in sucrose pellet delivery at a corresponding food port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</a:br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After 5 consecutive correct responses, active and inactive were swapped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150 trials each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454BE9-ED9B-8E44-8EE1-C6212C044CD2}"/>
              </a:ext>
            </a:extLst>
          </p:cNvPr>
          <p:cNvSpPr txBox="1"/>
          <p:nvPr/>
        </p:nvSpPr>
        <p:spPr>
          <a:xfrm>
            <a:off x="2261483" y="3469967"/>
            <a:ext cx="6090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Task’s purpose is to test ability to utilize mechanisms of revaluation and devaluation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vivo fiber photometry recording of VTA DA neurons shows expected RPE 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TH:Cre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rats with GCaMP)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F51AEF-A7AA-3040-8B2F-4AA497D58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462" y="3626600"/>
            <a:ext cx="2425800" cy="3091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22BD7-9B0E-3649-BD27-7EA2DC7EC59A}"/>
              </a:ext>
            </a:extLst>
          </p:cNvPr>
          <p:cNvSpPr txBox="1"/>
          <p:nvPr/>
        </p:nvSpPr>
        <p:spPr>
          <a:xfrm>
            <a:off x="2247784" y="5064998"/>
            <a:ext cx="678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an effect of drug induced increase in VTA DA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5628D-D685-4A42-A24E-D242A745BB7A}"/>
              </a:ext>
            </a:extLst>
          </p:cNvPr>
          <p:cNvSpPr txBox="1"/>
          <p:nvPr/>
        </p:nvSpPr>
        <p:spPr>
          <a:xfrm>
            <a:off x="2812257" y="5468673"/>
            <a:ext cx="5292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Ø"/>
            </a:pPr>
            <a:r>
              <a:rPr lang="en-US" dirty="0">
                <a:latin typeface="+mj-lt"/>
              </a:rPr>
              <a:t>Rats were given systemic treatment of cocaine and D-amphetamine </a:t>
            </a:r>
          </a:p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Ø"/>
            </a:pPr>
            <a:r>
              <a:rPr lang="en-US" dirty="0">
                <a:latin typeface="+mj-lt"/>
              </a:rPr>
              <a:t>Drugs known to be DA neurotransmission enhancers</a:t>
            </a:r>
          </a:p>
        </p:txBody>
      </p:sp>
    </p:spTree>
    <p:extLst>
      <p:ext uri="{BB962C8B-B14F-4D97-AF65-F5344CB8AC3E}">
        <p14:creationId xmlns:p14="http://schemas.microsoft.com/office/powerpoint/2010/main" val="270456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B487B9B-1F18-4BAD-87BB-DECED122E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0CFCC8E5-9FDD-47FB-BE3E-C83C68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88603" y="3342776"/>
            <a:ext cx="200040" cy="17244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E98C520E-B370-534D-8957-2EAE31A57113}"/>
              </a:ext>
            </a:extLst>
          </p:cNvPr>
          <p:cNvSpPr txBox="1">
            <a:spLocks/>
          </p:cNvSpPr>
          <p:nvPr/>
        </p:nvSpPr>
        <p:spPr>
          <a:xfrm>
            <a:off x="360367" y="914524"/>
            <a:ext cx="4360862" cy="4742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Trials to criterion: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# of trials until reversal </a:t>
            </a:r>
          </a:p>
          <a:p>
            <a:pPr algn="l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Total reversals: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# of times port activity reversed</a:t>
            </a:r>
          </a:p>
          <a:p>
            <a:pPr algn="l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Perseverative responding: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avg. responses in previously active hole directly after reversal </a:t>
            </a:r>
          </a:p>
          <a:p>
            <a:pPr algn="l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Lose-stay behaviour: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percentage of consecutive unrewarded nose pokes in the same inactive hole</a:t>
            </a:r>
          </a:p>
          <a:p>
            <a:pPr algn="l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Win-stay behaviour: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percentage of consecutive rewarded nose pokes in the same active hole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C754D-1866-004E-B8AC-8E07FBFFF719}"/>
              </a:ext>
            </a:extLst>
          </p:cNvPr>
          <p:cNvSpPr txBox="1"/>
          <p:nvPr/>
        </p:nvSpPr>
        <p:spPr>
          <a:xfrm>
            <a:off x="363424" y="365095"/>
            <a:ext cx="429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Behavioural</a:t>
            </a:r>
            <a:r>
              <a:rPr lang="en-US" sz="2000" dirty="0"/>
              <a:t> analysis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7BA053-4269-A54C-A14F-7C385D211D6C}"/>
              </a:ext>
            </a:extLst>
          </p:cNvPr>
          <p:cNvSpPr txBox="1"/>
          <p:nvPr/>
        </p:nvSpPr>
        <p:spPr>
          <a:xfrm>
            <a:off x="5540457" y="984845"/>
            <a:ext cx="6127166" cy="26468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Results: </a:t>
            </a:r>
          </a:p>
          <a:p>
            <a:r>
              <a:rPr lang="en-US" sz="1600" i="1" dirty="0">
                <a:latin typeface="+mj-lt"/>
              </a:rPr>
              <a:t>No change in trials to criterion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>
                <a:latin typeface="+mj-lt"/>
              </a:rPr>
              <a:t>Suggests no change in initial positive value learning</a:t>
            </a:r>
          </a:p>
          <a:p>
            <a:r>
              <a:rPr lang="en-US" sz="1600" i="1" dirty="0">
                <a:latin typeface="+mj-lt"/>
              </a:rPr>
              <a:t>Decrease in total reversals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>
                <a:latin typeface="+mj-lt"/>
              </a:rPr>
              <a:t>Suggests impaired ability to update changing values</a:t>
            </a:r>
          </a:p>
          <a:p>
            <a:r>
              <a:rPr lang="en-US" sz="1600" i="1" dirty="0">
                <a:latin typeface="+mj-lt"/>
              </a:rPr>
              <a:t>No change in perseverative or lose-stay behaviour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>
                <a:latin typeface="+mj-lt"/>
              </a:rPr>
              <a:t>Same behaviour as controls – covered in discussion</a:t>
            </a:r>
          </a:p>
          <a:p>
            <a:r>
              <a:rPr lang="en-US" sz="1600" i="1" dirty="0">
                <a:latin typeface="+mj-lt"/>
              </a:rPr>
              <a:t>Decrease in win-stay post-reversal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>
                <a:latin typeface="+mj-lt"/>
              </a:rPr>
              <a:t>Suggests attenuated ability in degradation of previously valued nose poke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1813A0-DF5F-2249-80EF-2CE68B7C8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07"/>
          <a:stretch/>
        </p:blipFill>
        <p:spPr>
          <a:xfrm>
            <a:off x="1907271" y="4168733"/>
            <a:ext cx="5173884" cy="25020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8DD796-B5A7-C649-B469-5A9579268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38"/>
          <a:stretch/>
        </p:blipFill>
        <p:spPr>
          <a:xfrm>
            <a:off x="6833466" y="4143734"/>
            <a:ext cx="5095027" cy="24433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BEAF9-F558-4742-BFE0-638689F4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01" y="5231599"/>
            <a:ext cx="1682988" cy="6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7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36B2673-24A8-0040-90B2-B93E19F60BA9}"/>
              </a:ext>
            </a:extLst>
          </p:cNvPr>
          <p:cNvSpPr txBox="1"/>
          <p:nvPr/>
        </p:nvSpPr>
        <p:spPr>
          <a:xfrm>
            <a:off x="732682" y="1608931"/>
            <a:ext cx="35900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Fit the raw data to a computational reinforcement learning model using 2 different learning rates describing ability to learn from wins and losses: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⍺-win  //  ⍺-loss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Extended Q-learning model: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C46868C-3888-BA4C-BD3C-FA7FA395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4" y="4119732"/>
            <a:ext cx="4533900" cy="787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BDA68B9-47B0-094A-AAA8-F47224C7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56" y="2829444"/>
            <a:ext cx="3173645" cy="289538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D0FC301-7678-A74A-A4F8-6BE292800E43}"/>
              </a:ext>
            </a:extLst>
          </p:cNvPr>
          <p:cNvSpPr txBox="1"/>
          <p:nvPr/>
        </p:nvSpPr>
        <p:spPr>
          <a:xfrm>
            <a:off x="5298362" y="509588"/>
            <a:ext cx="6347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Values for ⍺-win  //  ⍺-loss extracted by using best fit parameters from raw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behavioural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Modelling observed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strong decrease in ⍺-loss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but no change in ⍺-win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This suggests drug induced overactivity of DA neurons in the VTA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interferes with learning from negative RPEs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but not positive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0E0D6-7BBB-1D4E-B32C-DF0085F2F665}"/>
              </a:ext>
            </a:extLst>
          </p:cNvPr>
          <p:cNvSpPr txBox="1"/>
          <p:nvPr/>
        </p:nvSpPr>
        <p:spPr>
          <a:xfrm>
            <a:off x="506130" y="1081226"/>
            <a:ext cx="3838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0ABA5-5704-454B-B39F-6D368A6F1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908" y="2972136"/>
            <a:ext cx="2411308" cy="2596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E7A731-17EF-1446-B432-C389C7044BCC}"/>
              </a:ext>
            </a:extLst>
          </p:cNvPr>
          <p:cNvSpPr txBox="1"/>
          <p:nvPr/>
        </p:nvSpPr>
        <p:spPr>
          <a:xfrm>
            <a:off x="14288" y="6106797"/>
            <a:ext cx="12147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Now we have an idea of what might be changing. Can we localize it to a pathway?</a:t>
            </a:r>
          </a:p>
        </p:txBody>
      </p:sp>
    </p:spTree>
    <p:extLst>
      <p:ext uri="{BB962C8B-B14F-4D97-AF65-F5344CB8AC3E}">
        <p14:creationId xmlns:p14="http://schemas.microsoft.com/office/powerpoint/2010/main" val="88430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7553" y="1375241"/>
            <a:ext cx="17568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C8D3BA-294D-4D4D-9D22-405F38ED7E1C}"/>
              </a:ext>
            </a:extLst>
          </p:cNvPr>
          <p:cNvSpPr txBox="1"/>
          <p:nvPr/>
        </p:nvSpPr>
        <p:spPr>
          <a:xfrm>
            <a:off x="5293369" y="386182"/>
            <a:ext cx="6639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Excitatory DREADD receptor pathway isolation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296F616-04D5-F840-85D3-26C36CEE29DF}"/>
              </a:ext>
            </a:extLst>
          </p:cNvPr>
          <p:cNvSpPr txBox="1"/>
          <p:nvPr/>
        </p:nvSpPr>
        <p:spPr>
          <a:xfrm>
            <a:off x="5293369" y="797866"/>
            <a:ext cx="6639185" cy="2554545"/>
          </a:xfrm>
          <a:prstGeom prst="rect">
            <a:avLst/>
          </a:prstGeom>
          <a:solidFill>
            <a:srgbClr val="DADADA">
              <a:alpha val="47843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DREADDs and CNO injection used to cause pathway specific overactivity of DA neurons.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Rats were injected with CNO immediately before testing in the same reversal learning task.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VTA-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mPFC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: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Same results as sham-operated controls, no effect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VTA-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NaC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: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Similar result to cocaine and D-amphetamine rats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33812071-B80E-C043-8D6C-9B64BC4A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85" y="3480519"/>
            <a:ext cx="6939158" cy="3436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E158-AA32-924F-A618-FF6B5032EAA4}"/>
              </a:ext>
            </a:extLst>
          </p:cNvPr>
          <p:cNvSpPr txBox="1"/>
          <p:nvPr/>
        </p:nvSpPr>
        <p:spPr>
          <a:xfrm>
            <a:off x="966006" y="1063695"/>
            <a:ext cx="39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Which pathway is responsible for the attenuation of negative RPE processing?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6AC56-8CCF-5241-9252-2C9D0753C424}"/>
              </a:ext>
            </a:extLst>
          </p:cNvPr>
          <p:cNvSpPr txBox="1"/>
          <p:nvPr/>
        </p:nvSpPr>
        <p:spPr>
          <a:xfrm>
            <a:off x="966006" y="2300979"/>
            <a:ext cx="398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VTA-</a:t>
            </a:r>
            <a:r>
              <a:rPr lang="en-US" dirty="0" err="1"/>
              <a:t>NAc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mesoaccumbens</a:t>
            </a:r>
            <a:r>
              <a:rPr lang="en-US" dirty="0"/>
              <a:t> pathway)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F39F7-6177-254E-A386-FF32C8907E45}"/>
              </a:ext>
            </a:extLst>
          </p:cNvPr>
          <p:cNvSpPr txBox="1"/>
          <p:nvPr/>
        </p:nvSpPr>
        <p:spPr>
          <a:xfrm>
            <a:off x="7865481" y="3674044"/>
            <a:ext cx="3876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Interestingly, win-stay and lose-stay behaviour are closer to 50%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Results were similar to random choice behaviour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Suggests that both options were positively valued, and stunted ability to devalue allowed values to become similar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628CC7-A650-2548-8F69-1764326868AF}"/>
              </a:ext>
            </a:extLst>
          </p:cNvPr>
          <p:cNvSpPr/>
          <p:nvPr/>
        </p:nvSpPr>
        <p:spPr>
          <a:xfrm>
            <a:off x="966006" y="797866"/>
            <a:ext cx="3986200" cy="25545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78C98A-D36F-A64C-9128-307119957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95" y="503343"/>
            <a:ext cx="7434805" cy="3074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E3352-E20F-E247-B0E5-17816EC7A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194" y="3566571"/>
            <a:ext cx="7060557" cy="2976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D8E95-D360-EA42-88CC-E288C3F97DC7}"/>
              </a:ext>
            </a:extLst>
          </p:cNvPr>
          <p:cNvSpPr txBox="1"/>
          <p:nvPr/>
        </p:nvSpPr>
        <p:spPr>
          <a:xfrm>
            <a:off x="949128" y="2453833"/>
            <a:ext cx="3561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Histology reveals ~75% of transfected neurons stained for both TH and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mCherry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-DREADD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Infusion of ⍺-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flupenthixol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       (DA receptor antagonist) in the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NAc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blocked effect of DA overactivity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68137-1A48-3945-98AF-2E9B31148525}"/>
              </a:ext>
            </a:extLst>
          </p:cNvPr>
          <p:cNvSpPr txBox="1"/>
          <p:nvPr/>
        </p:nvSpPr>
        <p:spPr>
          <a:xfrm>
            <a:off x="1041721" y="1747776"/>
            <a:ext cx="320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Dopamine confirmation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06980-BD5E-444A-88FD-FBE86837D3EF}"/>
              </a:ext>
            </a:extLst>
          </p:cNvPr>
          <p:cNvSpPr txBox="1"/>
          <p:nvPr/>
        </p:nvSpPr>
        <p:spPr>
          <a:xfrm>
            <a:off x="798653" y="5312779"/>
            <a:ext cx="3665317" cy="646331"/>
          </a:xfrm>
          <a:prstGeom prst="rect">
            <a:avLst/>
          </a:prstGeom>
          <a:solidFill>
            <a:srgbClr val="DADADA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 receptor overactivity in the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NAc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is necessary for the effect</a:t>
            </a:r>
          </a:p>
        </p:txBody>
      </p:sp>
    </p:spTree>
    <p:extLst>
      <p:ext uri="{BB962C8B-B14F-4D97-AF65-F5344CB8AC3E}">
        <p14:creationId xmlns:p14="http://schemas.microsoft.com/office/powerpoint/2010/main" val="338890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88480A-C594-2343-A4CF-85596233D460}"/>
              </a:ext>
            </a:extLst>
          </p:cNvPr>
          <p:cNvSpPr txBox="1"/>
          <p:nvPr/>
        </p:nvSpPr>
        <p:spPr>
          <a:xfrm>
            <a:off x="2100806" y="1307941"/>
            <a:ext cx="7963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Interim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EEB73-1F59-D642-AEB2-482FEF819901}"/>
              </a:ext>
            </a:extLst>
          </p:cNvPr>
          <p:cNvSpPr txBox="1"/>
          <p:nvPr/>
        </p:nvSpPr>
        <p:spPr>
          <a:xfrm>
            <a:off x="1921398" y="2060292"/>
            <a:ext cx="82527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Dopamine neuron overactivity causes attenuated ability to process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negative RPEs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and update value based decision making policies ;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impaired reversal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Processing of positive RPEs is not affected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This effect is primarily mediated by DA neurons of the VTA-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NAc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pathway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More specifically, the effect is mediated by DA receptor activity in the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NAc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as it can be blocked by applying DA receptor antagonists in the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NAc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119EA-3E5A-9744-86E1-3A472062332A}"/>
              </a:ext>
            </a:extLst>
          </p:cNvPr>
          <p:cNvSpPr txBox="1"/>
          <p:nvPr/>
        </p:nvSpPr>
        <p:spPr>
          <a:xfrm>
            <a:off x="1678331" y="5786706"/>
            <a:ext cx="8808335" cy="646331"/>
          </a:xfrm>
          <a:prstGeom prst="rect">
            <a:avLst/>
          </a:prstGeom>
          <a:solidFill>
            <a:srgbClr val="DADADA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Does this attenuation of RPE processing affect ability to process reward probability?</a:t>
            </a:r>
          </a:p>
        </p:txBody>
      </p:sp>
    </p:spTree>
    <p:extLst>
      <p:ext uri="{BB962C8B-B14F-4D97-AF65-F5344CB8AC3E}">
        <p14:creationId xmlns:p14="http://schemas.microsoft.com/office/powerpoint/2010/main" val="68827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1103AFF-618F-BE4B-839D-3CF99E34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792" y="138112"/>
            <a:ext cx="4348995" cy="699691"/>
          </a:xfrm>
        </p:spPr>
        <p:txBody>
          <a:bodyPr anchor="t">
            <a:noAutofit/>
          </a:bodyPr>
          <a:lstStyle/>
          <a:p>
            <a:pPr algn="l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Probabilistic discounting task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05E540-9AF3-574E-A6FA-6F95B09E2314}"/>
              </a:ext>
            </a:extLst>
          </p:cNvPr>
          <p:cNvSpPr txBox="1"/>
          <p:nvPr/>
        </p:nvSpPr>
        <p:spPr>
          <a:xfrm>
            <a:off x="2210083" y="786738"/>
            <a:ext cx="5196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Choose between a safe lever and a risky lever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Risky lever gives a larger reward compared to the safe lever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First round risky lever always delivers food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Risky lever win probability goes down as rounds go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639AE0F-BCBC-8F41-B4B5-31AF1C06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52" y="592479"/>
            <a:ext cx="4182442" cy="23939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E07ACA5-4693-B949-B1B5-3CB46327E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612" y="4460053"/>
            <a:ext cx="7240587" cy="22082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715A776-69AA-7044-82BC-3671EF8B829D}"/>
              </a:ext>
            </a:extLst>
          </p:cNvPr>
          <p:cNvSpPr txBox="1"/>
          <p:nvPr/>
        </p:nvSpPr>
        <p:spPr>
          <a:xfrm>
            <a:off x="2208212" y="3259724"/>
            <a:ext cx="9498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Task purpose is to test ability to discount value of the risky lever and adapt behaviour accordingly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Same DREADD </a:t>
            </a:r>
            <a:r>
              <a:rPr lang="en-US" dirty="0" err="1">
                <a:latin typeface="+mj-lt"/>
              </a:rPr>
              <a:t>chemogenetic</a:t>
            </a:r>
            <a:r>
              <a:rPr lang="en-US" dirty="0">
                <a:latin typeface="+mj-lt"/>
              </a:rPr>
              <a:t> animals used to </a:t>
            </a:r>
            <a:r>
              <a:rPr lang="en-US" dirty="0" err="1">
                <a:latin typeface="+mj-lt"/>
              </a:rPr>
              <a:t>overactivate</a:t>
            </a:r>
            <a:r>
              <a:rPr lang="en-US" dirty="0">
                <a:latin typeface="+mj-lt"/>
              </a:rPr>
              <a:t> either the </a:t>
            </a:r>
            <a:r>
              <a:rPr lang="en-US" dirty="0" err="1">
                <a:latin typeface="+mj-lt"/>
              </a:rPr>
              <a:t>mesoaccumbens</a:t>
            </a:r>
            <a:r>
              <a:rPr lang="en-US" dirty="0">
                <a:latin typeface="+mj-lt"/>
              </a:rPr>
              <a:t> or </a:t>
            </a:r>
            <a:r>
              <a:rPr lang="en-US" dirty="0" err="1">
                <a:latin typeface="+mj-lt"/>
              </a:rPr>
              <a:t>mesocortical</a:t>
            </a:r>
            <a:r>
              <a:rPr lang="en-US" dirty="0">
                <a:latin typeface="+mj-lt"/>
              </a:rPr>
              <a:t> pathway</a:t>
            </a:r>
          </a:p>
        </p:txBody>
      </p:sp>
    </p:spTree>
    <p:extLst>
      <p:ext uri="{BB962C8B-B14F-4D97-AF65-F5344CB8AC3E}">
        <p14:creationId xmlns:p14="http://schemas.microsoft.com/office/powerpoint/2010/main" val="150069228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{F1761368-00FE-9042-A5C0-FD313FAB55BA}tf16401369</Template>
  <TotalTime>2168</TotalTime>
  <Words>1900</Words>
  <Application>Microsoft Macintosh PowerPoint</Application>
  <PresentationFormat>Widescreen</PresentationFormat>
  <Paragraphs>234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Rockwell</vt:lpstr>
      <vt:lpstr>Wingdings</vt:lpstr>
      <vt:lpstr>Atlas</vt:lpstr>
      <vt:lpstr>PowerPoint Presentation</vt:lpstr>
      <vt:lpstr>Overview</vt:lpstr>
      <vt:lpstr>Finding a behavioural output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Probabilistic discounting task</vt:lpstr>
      <vt:lpstr>PowerPoint Presentation</vt:lpstr>
      <vt:lpstr>Negative RPE confirmation</vt:lpstr>
      <vt:lpstr>PowerPoint Presentation</vt:lpstr>
      <vt:lpstr>PowerPoint Presentation</vt:lpstr>
      <vt:lpstr>Proposed Hypotheses</vt:lpstr>
      <vt:lpstr>PowerPoint Presentation</vt:lpstr>
      <vt:lpstr>Proposed 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Chan</dc:creator>
  <cp:lastModifiedBy>Jessica Chan</cp:lastModifiedBy>
  <cp:revision>69</cp:revision>
  <dcterms:created xsi:type="dcterms:W3CDTF">2018-07-05T04:36:24Z</dcterms:created>
  <dcterms:modified xsi:type="dcterms:W3CDTF">2018-07-06T16:45:13Z</dcterms:modified>
</cp:coreProperties>
</file>